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27"/>
  </p:notesMasterIdLst>
  <p:sldIdLst>
    <p:sldId id="256" r:id="rId6"/>
    <p:sldId id="259" r:id="rId7"/>
    <p:sldId id="875" r:id="rId8"/>
    <p:sldId id="258" r:id="rId9"/>
    <p:sldId id="261" r:id="rId10"/>
    <p:sldId id="854" r:id="rId11"/>
    <p:sldId id="866" r:id="rId12"/>
    <p:sldId id="872" r:id="rId13"/>
    <p:sldId id="856" r:id="rId14"/>
    <p:sldId id="260" r:id="rId15"/>
    <p:sldId id="852" r:id="rId16"/>
    <p:sldId id="858" r:id="rId17"/>
    <p:sldId id="864" r:id="rId18"/>
    <p:sldId id="267" r:id="rId19"/>
    <p:sldId id="824" r:id="rId20"/>
    <p:sldId id="867" r:id="rId21"/>
    <p:sldId id="820" r:id="rId22"/>
    <p:sldId id="874" r:id="rId23"/>
    <p:sldId id="834" r:id="rId24"/>
    <p:sldId id="873" r:id="rId25"/>
    <p:sldId id="84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34607A"/>
    <a:srgbClr val="2799CC"/>
    <a:srgbClr val="85C446"/>
    <a:srgbClr val="30A9DF"/>
    <a:srgbClr val="F3F9E7"/>
    <a:srgbClr val="A9E1FD"/>
    <a:srgbClr val="C7EBFD"/>
    <a:srgbClr val="E7EF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64E69-84EB-4A55-9CDF-4EF5FC445D11}" v="27" dt="2024-06-06T17:24:16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0664" autoAdjust="0"/>
  </p:normalViewPr>
  <p:slideViewPr>
    <p:cSldViewPr snapToGrid="0">
      <p:cViewPr varScale="1">
        <p:scale>
          <a:sx n="104" d="100"/>
          <a:sy n="104" d="100"/>
        </p:scale>
        <p:origin x="16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2BE0-827A-4D93-9EBB-C0D9AFDBC56E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42CD-E180-45AA-A8B8-5546D25E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6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overload at times.</a:t>
            </a:r>
          </a:p>
          <a:p>
            <a:r>
              <a:rPr lang="en-US" dirty="0"/>
              <a:t>Easy to dismiss/complacent</a:t>
            </a:r>
          </a:p>
          <a:p>
            <a:r>
              <a:rPr lang="en-US" dirty="0"/>
              <a:t>Revise, Revise, Revise – update condition, supports, resources</a:t>
            </a:r>
          </a:p>
          <a:p>
            <a:r>
              <a:rPr lang="en-US" dirty="0"/>
              <a:t>Irma – should help with good plans this year</a:t>
            </a:r>
          </a:p>
          <a:p>
            <a:r>
              <a:rPr lang="en-US" dirty="0"/>
              <a:t>Many templates aside from FDDC handout.</a:t>
            </a:r>
          </a:p>
          <a:p>
            <a:r>
              <a:rPr lang="en-US" dirty="0"/>
              <a:t>Main Resource: ready.gov; fema.gov; floridadisaster.org</a:t>
            </a:r>
          </a:p>
          <a:p>
            <a:r>
              <a:rPr lang="en-US" dirty="0"/>
              <a:t>Drive to find weak spots in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742CD-E180-45AA-A8B8-5546D25EB5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B7E-C94F-4F31-9888-2D181F4332F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88C9-87E2-43F2-9752-D6F71D4C83E1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30D5-E525-4893-BC68-799E227C1A71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5FAA-31D6-46BE-A72E-5AFF3C64532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A981-9179-43C1-8964-E181874B3FA6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5CA2-212E-4DB1-BEE7-4C37ECD60419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FC8F-2CCE-4046-A734-BFD1C061AF31}" type="datetime1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2A40-42C6-4212-BB9A-94577AC20AB9}" type="datetime1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9D8-F23D-44E6-827A-9F6E78AF66A8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F5B9-C77E-4E6E-92CC-663B129445F7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1F06-F8F6-42F9-B718-D63CA8C7FB90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9C03-23E6-4B01-9406-DF470D1129FC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12F5-EFCF-42D3-9B29-75D4402B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loridadisaster.org/planprepare/know-your-zone-know-your-ho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disaster.org/planprepare/shelt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floridadisaster.org/counti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nr.flhealthrespons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loridadisaster.org/planprepare/know-your-zone-know-your-hom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/ap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ps.floridadisaster.org/alertflorid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pd.myflorida.com/news/toolkit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/ap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hyperlink" Target="https://apd.myflorida.com/news/toolkit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/ap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Hagan@apdcares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apdcares.org/" TargetMode="External"/><Relationship Id="rId4" Type="http://schemas.openxmlformats.org/officeDocument/2006/relationships/hyperlink" Target="mailto:Michael.Taylor@apdcare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plan-form" TargetMode="External"/><Relationship Id="rId2" Type="http://schemas.openxmlformats.org/officeDocument/2006/relationships/hyperlink" Target="http://www.floridadisaster.org/planprep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apd.myflorida.com/" TargetMode="External"/><Relationship Id="rId4" Type="http://schemas.openxmlformats.org/officeDocument/2006/relationships/hyperlink" Target="https://www.floridadisaster.org/globalassets/family-communication-plan-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directory.apd.myflorida.com/resourcedirector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disaster.org/globalassets/plan--prepare/disaster-supply-checklis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/ap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pps.floridadisaster.org/alertflori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059C-F087-FDE0-33B1-494E750B3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45" y="1583700"/>
            <a:ext cx="8136309" cy="3065659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There is No Time to Prepare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Like the Present: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Disaster Preparedness, Response &amp; Recovery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2FCC4-4847-B17F-20F1-45ABB5756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742" y="4737440"/>
            <a:ext cx="6925692" cy="948657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KAREN HAGAN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APD EMERGENCY COORDINATING OFFICER</a:t>
            </a:r>
          </a:p>
          <a:p>
            <a:pPr algn="l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MICHAEL TAYLOR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APD REGIONAL OPERATIONS MANAGER, SUNCOAST</a:t>
            </a:r>
          </a:p>
          <a:p>
            <a:pPr algn="l"/>
            <a:endParaRPr 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65C58-CFEC-8149-CF3B-4245950D1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86"/>
          <a:stretch/>
        </p:blipFill>
        <p:spPr>
          <a:xfrm>
            <a:off x="-2074" y="0"/>
            <a:ext cx="9144000" cy="1455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2D1F36-E69E-27C6-181A-3B6A35BD47B0}"/>
              </a:ext>
            </a:extLst>
          </p:cNvPr>
          <p:cNvSpPr txBox="1"/>
          <p:nvPr/>
        </p:nvSpPr>
        <p:spPr>
          <a:xfrm>
            <a:off x="5726922" y="6119336"/>
            <a:ext cx="273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Taylor Hatch</a:t>
            </a:r>
            <a:r>
              <a:rPr lang="en-US" dirty="0"/>
              <a:t>, Director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E587CD-53B0-9590-B63B-CF5E816A293C}"/>
              </a:ext>
            </a:extLst>
          </p:cNvPr>
          <p:cNvGrpSpPr/>
          <p:nvPr/>
        </p:nvGrpSpPr>
        <p:grpSpPr>
          <a:xfrm>
            <a:off x="-2075" y="6488668"/>
            <a:ext cx="9144001" cy="369332"/>
            <a:chOff x="0" y="6343646"/>
            <a:chExt cx="9144001" cy="5143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A1FD4D-ECEA-7F8A-000C-873C0B7B959D}"/>
                </a:ext>
              </a:extLst>
            </p:cNvPr>
            <p:cNvSpPr/>
            <p:nvPr/>
          </p:nvSpPr>
          <p:spPr>
            <a:xfrm>
              <a:off x="0" y="6343646"/>
              <a:ext cx="9144001" cy="131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17D18-D53B-79D9-3A6C-13E81083CA61}"/>
                </a:ext>
              </a:extLst>
            </p:cNvPr>
            <p:cNvSpPr/>
            <p:nvPr/>
          </p:nvSpPr>
          <p:spPr>
            <a:xfrm>
              <a:off x="0" y="6466312"/>
              <a:ext cx="9144001" cy="391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 descr="A logo with text on it&#10;&#10;Description automatically generated">
            <a:extLst>
              <a:ext uri="{FF2B5EF4-FFF2-40B4-BE49-F238E27FC236}">
                <a16:creationId xmlns:a16="http://schemas.microsoft.com/office/drawing/2014/main" id="{BB1CCEA0-F781-D4DA-EDEA-F90DA73EF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656" y="894081"/>
            <a:ext cx="3822173" cy="184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E5A78-297C-9DB1-DC54-327C566AB632}"/>
              </a:ext>
            </a:extLst>
          </p:cNvPr>
          <p:cNvSpPr txBox="1"/>
          <p:nvPr/>
        </p:nvSpPr>
        <p:spPr>
          <a:xfrm>
            <a:off x="678543" y="6119336"/>
            <a:ext cx="287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DeSantis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Governor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56EB-7AFE-950C-1116-5CE309EA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04C1FE-2A0D-7906-E93A-0AAE50C7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65126"/>
            <a:ext cx="8229600" cy="1325563"/>
          </a:xfrm>
        </p:spPr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EE2D87-7B85-53CA-BED1-57F04B5C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7876"/>
            <a:ext cx="7886700" cy="4779087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Bulk distribution: Points of Distribution (PODs)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Debris collection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 assistance programs (I.A.): state and federal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Coordinated county, state, and federal resources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Family Resource Centers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Support (FRSCs)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Disaster Recovery Centers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(DRCs)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Unmet Needs/Long-Term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Recovery committees</a:t>
            </a:r>
          </a:p>
          <a:p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214EB1A-8D6F-4E14-664F-79AB64B4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668960"/>
            <a:ext cx="3733800" cy="27068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225AC-1E8C-85EE-FDA1-CD7E2C97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DC94E-273F-5A6C-F481-405BE000D86C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293432-9EAC-00F5-5D7F-DC62F83D9AA7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BEE782-76E5-EA87-569B-9B2C4E32758F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D0AAAF-E1E7-33D8-D2D0-3FECED24C9B9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E0D45A-2DB1-B3CB-5323-0EA1D3A399EB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C13B59-F9E5-8EF7-4D1E-513BA79CCE9F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D3F48A-C740-8D07-EEBA-2D0988110F6D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5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BDCAF9-EA17-CC17-6D0F-07B51707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F4151A2-95FD-2902-84C4-92CA1FD1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7628"/>
            <a:ext cx="7886700" cy="4689335"/>
          </a:xfrm>
        </p:spPr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0" indent="0">
              <a:buClrTx/>
              <a:buNone/>
            </a:pPr>
            <a:endParaRPr lang="en-US" sz="9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zones</a:t>
            </a:r>
          </a:p>
          <a:p>
            <a:pPr marL="0" indent="0">
              <a:buClrTx/>
              <a:buNone/>
            </a:pPr>
            <a:endParaRPr lang="en-US" sz="9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decisions on where you live and your type of home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Zone 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(Evacuation)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Home 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(Secure)</a:t>
            </a:r>
          </a:p>
          <a:p>
            <a:pPr>
              <a:buClrTx/>
            </a:pPr>
            <a:endParaRPr lang="en-US" sz="9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rebuilding</a:t>
            </a:r>
          </a:p>
          <a:p>
            <a:pPr>
              <a:buClrTx/>
            </a:pPr>
            <a:endParaRPr lang="en-US" sz="9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Resiliency</a:t>
            </a:r>
          </a:p>
          <a:p>
            <a:pPr marL="0" indent="0">
              <a:buClrTx/>
              <a:buNone/>
            </a:pPr>
            <a:endParaRPr lang="en-US" sz="28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ClrTx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https://www.floridadisaster.org/planprepare/</a:t>
            </a:r>
          </a:p>
          <a:p>
            <a:pPr marL="0" indent="0">
              <a:buClrTx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know-your-zone-know-your-home/</a:t>
            </a: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</a:pPr>
            <a:endParaRPr lang="en-US" sz="4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BB49B-641C-8D26-CAEB-C9DA6DFE7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50341"/>
            <a:ext cx="3714750" cy="20534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2F58-EC1D-BA43-E976-6DC5725C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8934F8-0F0A-E70E-8044-5B8CED60120E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8BB7B07-79CA-D0B4-FB4C-8F1E08D0BB62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9F2187-A116-9344-6E77-EA503BC68F26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EE3A5B-81DE-9F5C-9B02-0E09B40BFF0A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F614D4D-7E5F-1A7E-7BED-BCAFFB744889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6838B3-80F4-7EEF-E901-184CE4175922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62DE00-1A5A-4CCD-CFB9-B75C86DAE437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9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04C1FE-2A0D-7906-E93A-0AAE50C7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65126"/>
            <a:ext cx="8229600" cy="1325563"/>
          </a:xfrm>
        </p:spPr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Sheltering: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General Population Shelters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EE2D87-7B85-53CA-BED1-57F04B5C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825625"/>
            <a:ext cx="8511407" cy="4351338"/>
          </a:xfrm>
        </p:spPr>
        <p:txBody>
          <a:bodyPr>
            <a:normAutofit lnSpcReduction="10000"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shelter is a life raft!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Access/functional needs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10-20 square feet                                 per person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first aid/volunteers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 Ian – 256 shelters – 33,178 people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www.floridadisaster.org/planprepare/shelters/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www.FloridaDisaster.org/counties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BA86000-C979-39D7-239B-06E6B2B23F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3" t="9457" r="4689" b="14674"/>
          <a:stretch/>
        </p:blipFill>
        <p:spPr>
          <a:xfrm>
            <a:off x="5496910" y="1905000"/>
            <a:ext cx="3513572" cy="25408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92C11-0412-DC66-00D0-6489CACE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559BAC-2C5F-EDCF-BC33-5F8527D0CCF0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7A005B-4C14-36C5-ABE5-3F11659009EB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C8B068-3372-A25C-EE91-C4FA8AC21B2B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AE0C57-D614-4666-20AD-C7492C9F9835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8E55D2-2F97-3F3B-DDD5-311E75595A6B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5BB0D1-1014-4A7E-5F40-F44E9090F630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7A795B-F033-689F-3880-F0B3F4988542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2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A4C8D67-C1B5-136E-DD4D-93E952BE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Sheltering: </a:t>
            </a:r>
            <a:b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 Shelters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751431-61FC-96B5-9767-619BDE5A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825756"/>
            <a:ext cx="8734097" cy="4667117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should not be the first option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 Registry: Requires registration </a:t>
            </a:r>
            <a:r>
              <a:rPr lang="en-US" sz="88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</a:p>
          <a:p>
            <a:pPr algn="l">
              <a:spcAft>
                <a:spcPts val="0"/>
              </a:spcAft>
              <a:buClrTx/>
            </a:pP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https://snr.flhealthresponse.com</a:t>
            </a: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varies by county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 fragile / electrically dependent 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dependent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power, including refrigerators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40-60 square feet per person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Caregivers usually are necessary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Special Needs Shelters opened for Hurricane Ian (over 4,000 individuals and 48 service animals sheltered)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 </a:t>
            </a:r>
            <a:r>
              <a:rPr lang="en-US" sz="8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 Shelters opened in 38 counties for Hurricane Idalia (598 individuals sheltered, 1,137 staff, and 166 caregivers)</a:t>
            </a:r>
            <a:endParaRPr lang="en-US" sz="8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5BEDC-7CE8-5C59-1108-AB8C8494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E47E3E-23EF-8626-F280-C8377A4A90A1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A54806-3FD8-45E9-F8EC-AF2FF2B63FBF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111996-3179-72F6-7586-3CE127939E5B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98EDD5-4A41-4BFE-71DB-DA60DC20516B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A22976-AF3A-09A3-8D55-A402B41F94B1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A9C8839-4F93-EF4E-0A59-F83FEDF3A61F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BF0B07-ABE0-BFB4-141C-EDC706884EC0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7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84C243-6EEA-BD22-FBB9-4A888312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Sheltering Alternatives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56F2BB-6C20-D00E-7AE5-04D844F8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47556"/>
          </a:xfrm>
        </p:spPr>
        <p:txBody>
          <a:bodyPr/>
          <a:lstStyle/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in place when NOT in an evacuation zone</a:t>
            </a:r>
          </a:p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– Know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https://www.floridadisaster.org/planprepare/know-your-zone-know-your-home/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Plan to shelter with friends or family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Group homes - use of host home approach preferred</a:t>
            </a:r>
          </a:p>
          <a:p>
            <a:pPr lvl="1">
              <a:buClrTx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Combines resources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Improves level of supervision/response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environment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Place of service flexibility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Hotel / Motel out of affected area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2C56A-14DD-E778-1C1B-D7799E22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66" y="3930869"/>
            <a:ext cx="2117834" cy="2186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E57526-2EBF-0923-B1B2-1942EA5F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84915A-D9DD-AE45-34B5-D16629AA109E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CE710B-D823-4CB6-3B20-70F7BB979777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909007-EDD6-E9C1-18A9-C200B30DFAB0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D022E7-FD9F-C5B1-07E7-C4933AFC0366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6CCF1A-9D7D-FC69-BD93-82295318B6D5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4C2D7D-E1A8-813C-6C72-E8E4B7BE5E3E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187EEF-0FB6-A2C1-889C-852D95843440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43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B93F39-2EA8-2BD2-5622-FF3C7495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Evacuation Issues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24DC5AE-7406-C819-06D9-E30B0720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60041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- upwards of 20 hours to leave the state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Gas – shortages and high prices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Road rage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limitations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hotel space leads to overuse of shelters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your plan.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Know where you are going. 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Leave early!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816E0-9CBB-2630-7029-82058A2F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F95FC4-9EF2-AB5C-7E88-6627DF4D95EB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2FAF7C-5AC3-8E39-B39E-C5352F4AA849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14CB9D-3E8E-89C2-72FF-5329800FAF7F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485FAF-854A-E06B-05E2-E58AE67E7FB6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F02B6A-402A-C732-4091-FEBCF7A1AFB3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4AEC76-1BD3-7C87-9FA4-D2B84249EB1C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3087A2-18AF-5497-78FC-76CD6EE7AEF2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1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D0365B-1993-6B4F-8BF5-67995192A542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9D64D-AB57-31A6-5F51-A5787A90BA5E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7805F4-007E-B5BA-E1CB-4B1D679C18F5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B3F89B-E206-6605-06AF-94E93A0087EF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5DCF1-D6E1-9AB9-382B-A53ABDB6EF11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88BECC-98FE-30DE-B24D-F12D49D67AA9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249DB-85A6-EF79-7F39-C34BCE36473D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2FE5658F-7B38-3373-C82D-A176B82F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419" y="808135"/>
            <a:ext cx="9690538" cy="19045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Explaining the Unexplainable:</a:t>
            </a:r>
            <a:b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Helping Children/Others </a:t>
            </a:r>
            <a:b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Emergencies</a:t>
            </a:r>
            <a:b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BEDD39-7786-D3E5-A1BD-329632E8B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02194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200"/>
              </a:spcAft>
              <a:buClrTx/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Child/Other’s Situation</a:t>
            </a:r>
          </a:p>
          <a:p>
            <a:pPr marL="0" indent="0" algn="ctr">
              <a:buNone/>
            </a:pP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Aware of what is going on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Disruption of life as they know it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Feel helpless, stressed, and in disarray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Loss of routine and comfort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a safe space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“sleeping” in their school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Everyone around them is stressed</a:t>
            </a:r>
            <a:endParaRPr lang="en-US" sz="2400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25DCC9-684D-987B-AAF6-560168B0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2053112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spcAft>
                <a:spcPts val="200"/>
              </a:spcAft>
              <a:buClrTx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</a:p>
          <a:p>
            <a:pPr>
              <a:spcAft>
                <a:spcPts val="200"/>
              </a:spcAft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them help in recovery</a:t>
            </a:r>
          </a:p>
          <a:p>
            <a:pPr>
              <a:spcAft>
                <a:spcPts val="200"/>
              </a:spcAft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them talk, or process through play and art</a:t>
            </a:r>
          </a:p>
          <a:p>
            <a:pPr>
              <a:spcAft>
                <a:spcPts val="200"/>
              </a:spcAft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Validate their feelings</a:t>
            </a:r>
          </a:p>
          <a:p>
            <a:pPr>
              <a:spcAft>
                <a:spcPts val="200"/>
              </a:spcAft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pretend everything is OK</a:t>
            </a:r>
          </a:p>
          <a:p>
            <a:pPr>
              <a:spcAft>
                <a:spcPts val="200"/>
              </a:spcAft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safe, kid/other-friendly, low-tech activities</a:t>
            </a:r>
          </a:p>
          <a:p>
            <a:pPr>
              <a:spcAft>
                <a:spcPts val="200"/>
              </a:spcAft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Love them through it!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FB4BE-31D8-CFAB-FD59-86A43332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C53AFA5A-53F9-6E7F-9AF7-1EC865FE758D}"/>
              </a:ext>
            </a:extLst>
          </p:cNvPr>
          <p:cNvSpPr txBox="1">
            <a:spLocks noChangeArrowheads="1"/>
          </p:cNvSpPr>
          <p:nvPr/>
        </p:nvSpPr>
        <p:spPr>
          <a:xfrm>
            <a:off x="462224" y="365125"/>
            <a:ext cx="7929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of APD</a:t>
            </a:r>
            <a:endParaRPr lang="en-US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60CAF-6A6F-26A0-D0D2-A31580D6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4" y="1219201"/>
            <a:ext cx="8219552" cy="5156604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51C3F9">
                  <a:lumMod val="75000"/>
                </a:srgbClr>
              </a:buClr>
              <a:buSzPct val="110000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 Follow the APD Comprehensive Emergency Management Plan    	(CEMP)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+ Defines concept of operations and Mission essential functions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+ Identifies Incident Management Team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+ Alternative locations: Continuity of Operations Plan (COOP)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+ Designated 24/7 representation at the State Emergency 	 	        		Operations Center (SEOC)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51C3F9">
                  <a:lumMod val="75000"/>
                </a:srgbClr>
              </a:buClr>
              <a:buSzPct val="110000"/>
              <a:buNone/>
              <a:tabLst/>
              <a:defRPr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 Communicate essential information to consumers, providers, Waiver 	Support Coordinators (WSCs), and staff  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https://apd.myflorida.com/news/toolkit.htm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51C3F9">
                  <a:lumMod val="75000"/>
                </a:srgbClr>
              </a:buClr>
              <a:buSzPct val="110000"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51C3F9">
                  <a:lumMod val="75000"/>
                </a:srgbClr>
              </a:buClr>
              <a:buSzPct val="110000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 Utilize the Everbridge Emergency Notification System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51C3F9">
                  <a:lumMod val="75000"/>
                </a:srgbClr>
              </a:buClr>
              <a:buSzPct val="110000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 Manage flexibilities throughout the emergency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51C3F9">
                  <a:lumMod val="75000"/>
                </a:srgbClr>
              </a:buClr>
              <a:buSzPct val="110000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 Work with partner agencies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51C3F9">
                  <a:lumMod val="75000"/>
                </a:srgbClr>
              </a:buClr>
              <a:buSzPct val="110000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 Problem solve throughout the disaster cycle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2F7178-E0C7-FAF2-5F2D-8C697AB4E32C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AA9761-F5C4-5982-1082-A3076396392F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052A8E-BD7B-A224-9F88-21A2EF9A72CE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411AF7B-9F35-401C-6B72-616A3E9F3287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53BEF5-4857-BF37-C57F-6BCBFB938019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1BDE57-7DE5-66EE-2C62-5614E019F45A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D87585-638E-4E06-8B36-985C3AF11743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C35E5-6BA6-DF1C-AEDB-086527A4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D0365B-1993-6B4F-8BF5-67995192A542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9D64D-AB57-31A6-5F51-A5787A90BA5E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7805F4-007E-B5BA-E1CB-4B1D679C18F5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B3F89B-E206-6605-06AF-94E93A0087EF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5DCF1-D6E1-9AB9-382B-A53ABDB6EF11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88BECC-98FE-30DE-B24D-F12D49D67AA9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249DB-85A6-EF79-7F39-C34BCE36473D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BEDD39-7786-D3E5-A1BD-329632E8B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02194"/>
            <a:ext cx="38862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200"/>
              </a:spcAft>
              <a:buClrTx/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83C6536-88D6-0E97-CC43-A3AFF849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01"/>
            <a:ext cx="9354207" cy="1325563"/>
          </a:xfrm>
        </p:spPr>
        <p:txBody>
          <a:bodyPr/>
          <a:lstStyle/>
          <a:p>
            <a:pPr algn="ctr" defTabSz="3429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Preparedness </a:t>
            </a:r>
            <a:b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Recovery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9410F-08C8-AA44-A62A-A94719D0B98B}"/>
              </a:ext>
            </a:extLst>
          </p:cNvPr>
          <p:cNvSpPr txBox="1"/>
          <p:nvPr/>
        </p:nvSpPr>
        <p:spPr>
          <a:xfrm>
            <a:off x="1400503" y="158418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https://apd.myflorida.com/news/toolkit.htm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579368B8-1740-31D4-3F77-AE7E1FCC2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2145793"/>
            <a:ext cx="7557595" cy="4296366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D07E0C-1019-3065-BB39-8189DD69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66C1CB-0D05-9733-7D0E-090CF719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28" y="347873"/>
            <a:ext cx="8125543" cy="1296794"/>
          </a:xfrm>
        </p:spPr>
        <p:txBody>
          <a:bodyPr>
            <a:normAutofit fontScale="90000"/>
          </a:bodyPr>
          <a:lstStyle/>
          <a:p>
            <a:pPr algn="l">
              <a:buClrTx/>
            </a:pP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6AA1D-A6E3-15E4-E5FD-CBA248667AE9}"/>
              </a:ext>
            </a:extLst>
          </p:cNvPr>
          <p:cNvGrpSpPr/>
          <p:nvPr/>
        </p:nvGrpSpPr>
        <p:grpSpPr>
          <a:xfrm>
            <a:off x="-2" y="-20901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F25C81-DE10-75A6-E378-10B235A02BC2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BFF76B-3A1A-DAC3-B261-1F1BE541E0F8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E63A3E-B27C-6158-49EE-9544A54A0227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B06F87C-B4EB-D0D8-B0CF-A62AC4E4A734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92BC857-F3D2-B587-4B83-BBECFDE99FF4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8E2160-E295-47A7-CE5C-3C76F0FAFAD7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8071F131-A3B7-F659-6BEA-104B948D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629" y="2622756"/>
            <a:ext cx="3631571" cy="3753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9AA47-BC83-7239-B34B-273391D31746}"/>
              </a:ext>
            </a:extLst>
          </p:cNvPr>
          <p:cNvSpPr txBox="1"/>
          <p:nvPr/>
        </p:nvSpPr>
        <p:spPr>
          <a:xfrm>
            <a:off x="704193" y="630621"/>
            <a:ext cx="7357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Information is Key to Effective Decision-making!!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AC045-CFCD-43B7-921B-CB8D815224B2}"/>
              </a:ext>
            </a:extLst>
          </p:cNvPr>
          <p:cNvSpPr txBox="1"/>
          <p:nvPr/>
        </p:nvSpPr>
        <p:spPr>
          <a:xfrm>
            <a:off x="509228" y="2490952"/>
            <a:ext cx="42729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Gather high level of information and problem solve throughout the disaster cycle</a:t>
            </a:r>
          </a:p>
          <a:p>
            <a:pPr defTabSz="1219170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Communicate essential                    information to:</a:t>
            </a:r>
          </a:p>
          <a:p>
            <a:pPr marL="8001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WSCs and providers</a:t>
            </a:r>
          </a:p>
          <a:p>
            <a:pPr marL="8001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Licensed group homes</a:t>
            </a:r>
          </a:p>
          <a:p>
            <a:pPr marL="8001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Supported living</a:t>
            </a:r>
          </a:p>
          <a:p>
            <a:pPr marL="8001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Family home</a:t>
            </a:r>
          </a:p>
          <a:p>
            <a:pPr marL="8001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APD-operated facilities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7972-9542-4DCA-89EE-9851329E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D0365B-1993-6B4F-8BF5-67995192A542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9D64D-AB57-31A6-5F51-A5787A90BA5E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7805F4-007E-B5BA-E1CB-4B1D679C18F5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B3F89B-E206-6605-06AF-94E93A0087EF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5DCF1-D6E1-9AB9-382B-A53ABDB6EF11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88BECC-98FE-30DE-B24D-F12D49D67AA9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249DB-85A6-EF79-7F39-C34BCE36473D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2FE5658F-7B38-3373-C82D-A176B82F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Disasters Affect Everyone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BEDD39-7786-D3E5-A1BD-329632E8B2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with disabilities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socio-economic statuses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EVERYONE!</a:t>
            </a:r>
          </a:p>
          <a:p>
            <a:endParaRPr lang="en-US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80C00C7-CFAC-FA58-87F1-43E18B27E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68800" y="2109040"/>
            <a:ext cx="4146550" cy="3672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F230C3-8CCD-8FBB-37B8-3404224B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D0365B-1993-6B4F-8BF5-67995192A542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9D64D-AB57-31A6-5F51-A5787A90BA5E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7805F4-007E-B5BA-E1CB-4B1D679C18F5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B3F89B-E206-6605-06AF-94E93A0087EF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5DCF1-D6E1-9AB9-382B-A53ABDB6EF11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88BECC-98FE-30DE-B24D-F12D49D67AA9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5249DB-85A6-EF79-7F39-C34BCE36473D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BEDD39-7786-D3E5-A1BD-329632E8B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02194"/>
            <a:ext cx="38862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200"/>
              </a:spcAft>
              <a:buClrTx/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83C6536-88D6-0E97-CC43-A3AFF849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362201"/>
            <a:ext cx="8515350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Planning is Essential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392305-E177-291E-A158-C8926CE75DDD}"/>
              </a:ext>
            </a:extLst>
          </p:cNvPr>
          <p:cNvSpPr txBox="1"/>
          <p:nvPr/>
        </p:nvSpPr>
        <p:spPr>
          <a:xfrm>
            <a:off x="628650" y="1714013"/>
            <a:ext cx="7886700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disaster plan is a living document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EVERYONE needs a disaster plan!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sure those tasked with a role in your plan are aware and remain available.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disaster plan should include: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meet your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needs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your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evacuation and shelter plans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meet your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 needs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and practice your disaster plan annually.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We’re in this together!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55E9B-4188-1A93-EEA4-04AA2942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059C-F087-FDE0-33B1-494E750B3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057" y="2044779"/>
            <a:ext cx="7772400" cy="1455486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2FCC4-4847-B17F-20F1-45ABB5756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944" y="2974428"/>
            <a:ext cx="8271641" cy="33692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Karen Hagan, APD ECO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(850) 412-0085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Karen.Hagan@apdcares.org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Michael Taylor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APD Regional Operations Manager, Suncoast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(813) 293-7232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Michael.Taylor@apdcares.org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additional information about APD, please call the State Office at 1-866-APD-CARES (1-866-273-2273)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visit our website at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www.apdcares.org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65C58-CFEC-8149-CF3B-4245950D13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86"/>
          <a:stretch/>
        </p:blipFill>
        <p:spPr>
          <a:xfrm>
            <a:off x="-2074" y="0"/>
            <a:ext cx="9144000" cy="14554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E587CD-53B0-9590-B63B-CF5E816A293C}"/>
              </a:ext>
            </a:extLst>
          </p:cNvPr>
          <p:cNvGrpSpPr/>
          <p:nvPr/>
        </p:nvGrpSpPr>
        <p:grpSpPr>
          <a:xfrm>
            <a:off x="0" y="6343646"/>
            <a:ext cx="9144001" cy="514353"/>
            <a:chOff x="0" y="6343646"/>
            <a:chExt cx="9144001" cy="5143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A1FD4D-ECEA-7F8A-000C-873C0B7B959D}"/>
                </a:ext>
              </a:extLst>
            </p:cNvPr>
            <p:cNvSpPr/>
            <p:nvPr/>
          </p:nvSpPr>
          <p:spPr>
            <a:xfrm>
              <a:off x="0" y="6343646"/>
              <a:ext cx="9144001" cy="131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17D18-D53B-79D9-3A6C-13E81083CA61}"/>
                </a:ext>
              </a:extLst>
            </p:cNvPr>
            <p:cNvSpPr/>
            <p:nvPr/>
          </p:nvSpPr>
          <p:spPr>
            <a:xfrm>
              <a:off x="0" y="6466312"/>
              <a:ext cx="9144001" cy="391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 descr="A logo with text on it&#10;&#10;Description automatically generated">
            <a:extLst>
              <a:ext uri="{FF2B5EF4-FFF2-40B4-BE49-F238E27FC236}">
                <a16:creationId xmlns:a16="http://schemas.microsoft.com/office/drawing/2014/main" id="{BB1CCEA0-F781-D4DA-EDEA-F90DA73EF6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739" y="725214"/>
            <a:ext cx="3987036" cy="19023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35CB7-4D27-9BF8-BC31-0E27FB91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FE5658F-7B38-3373-C82D-A176B82F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Emergency Management</a:t>
            </a:r>
            <a:endParaRPr lang="en-US" dirty="0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D17C54F6-B0AA-02F4-3154-DC6A2EA2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483360"/>
            <a:ext cx="8564880" cy="51119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52486C-9C93-D395-3BB7-B134AE4E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A05639-3796-E0DA-1EB8-0E88AD22753A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B83E0CA-72D7-BAF4-58C6-F576231B36E1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29E7B7-A2F5-C428-46FA-D0FD817E43A2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EFADF6-143D-4CEC-CF28-C73F9AE03EFD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E249E92-0B4E-3556-4293-89FB3CF085DC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02DD7F-7085-2278-E877-12F635F81413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F938E03-57B8-60D0-92D0-E23C85BB2910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94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DADF782-EC70-9581-0570-0D0FD108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02" y="379929"/>
            <a:ext cx="8150992" cy="117224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Preparedness…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Disaster Ready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D005B44-F00C-0034-427B-B622EFF7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814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an Emergency Disaster Plan</a:t>
            </a:r>
          </a:p>
          <a:p>
            <a:pPr lvl="1">
              <a:buClrTx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You and Your Family</a:t>
            </a:r>
          </a:p>
          <a:p>
            <a:pPr lvl="1">
              <a:buClrTx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Those You Care For</a:t>
            </a:r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Communicate your plan to family,       </a:t>
            </a:r>
          </a:p>
          <a:p>
            <a:pPr marL="457200" lvl="1" indent="0">
              <a:spcAft>
                <a:spcPts val="0"/>
              </a:spcAft>
              <a:buClrTx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friends, and caregivers </a:t>
            </a:r>
          </a:p>
          <a:p>
            <a:pPr lvl="1">
              <a:buClrTx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your plan annually!</a:t>
            </a:r>
          </a:p>
          <a:p>
            <a:pPr marL="457200" lvl="1" indent="0">
              <a:buClrTx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Planning Resources </a:t>
            </a:r>
          </a:p>
          <a:p>
            <a:pPr lvl="1">
              <a:buClrTx/>
            </a:pP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www.floridadisaster.org/planprepare/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Tx/>
            </a:pP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https://www.ready.gov/plan-form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Tx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https://www.floridadisaster.org/globalassets/family-communication-plan-1.pdf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buClrTx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Personal Disaster Plan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https://apd.myflorida.com/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A8EB29F3-319F-C067-8FDC-21B3BA15E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440" y="1991363"/>
            <a:ext cx="3190240" cy="28346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16CC-C93B-0A45-DF19-9D1E16D7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5657B-7898-4884-5684-6C412B4F214E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D73F67-4B04-DECA-6A6E-6E929B031A16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E8082C-CADD-FEC4-3189-1D5943E8544E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3D47FF2-C272-2C2A-AB8B-007C639F8703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4EE9E7-E75C-50A3-C13A-5984FC1BE61C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EDAD66-0191-2283-7463-7EF728CB171A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B8D183-A098-C482-D01D-D0E96A155DD7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A4C8D67-C1B5-136E-DD4D-93E952BE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944"/>
            <a:ext cx="7886700" cy="1325563"/>
          </a:xfrm>
        </p:spPr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Preparedness cont.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751431-61FC-96B5-9767-619BDE5A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256154"/>
            <a:ext cx="8660523" cy="5181840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Discuss these 4 questions with your family and those you care for to start your/their emergency plan:</a:t>
            </a:r>
          </a:p>
          <a:p>
            <a:pPr marL="0" indent="0">
              <a:buClrTx/>
              <a:buNone/>
            </a:pP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How will we/they receive emergency alerts and warnings?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What is my/their shelter plan? How will we/they get there?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What is my/their evacuation route?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What is my/their family communication plan?</a:t>
            </a:r>
          </a:p>
          <a:p>
            <a:pPr marL="914400" lvl="2" indent="0">
              <a:buClrTx/>
              <a:buNone/>
            </a:pP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Make sure your/their plans meet your/their specific daily living needs and responsibilities</a:t>
            </a:r>
          </a:p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Create your/their own personal network for the areas where you/they need assistance</a:t>
            </a:r>
          </a:p>
          <a:p>
            <a:pPr marL="0" indent="0">
              <a:buClrTx/>
              <a:buNone/>
            </a:pPr>
            <a:r>
              <a:rPr lang="en-US" sz="88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https://resourcedirectory.apd.myflorida.com/resourcedirectory/</a:t>
            </a:r>
            <a:r>
              <a:rPr lang="en-US" sz="8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ClrTx/>
              <a:buNone/>
            </a:pPr>
            <a:endParaRPr lang="en-US" sz="8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Build a Disaster Supply Kit</a:t>
            </a:r>
          </a:p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Know your/their community resources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4644EB-CDBB-94C0-4522-856828A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FF75C4-F4E6-774B-ADE5-BF86486EA103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B0B959-66A3-21CD-51C7-E1AA2415DF72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938DF07-D6D7-0629-ECCA-749B4CDF63AD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EE8733-D961-203F-B8CA-05C850AD92DB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58795E-48F3-1C55-A54B-7ACE4DF4ABF1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1835F1-92D4-AF6B-F410-65A83B2F6B3D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D9AFD7-0922-B792-43E9-6C46F7846B69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1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F6ED73-AC50-79BB-2B9B-C5A2E0BD7398}"/>
              </a:ext>
            </a:extLst>
          </p:cNvPr>
          <p:cNvCxnSpPr>
            <a:cxnSpLocks/>
          </p:cNvCxnSpPr>
          <p:nvPr/>
        </p:nvCxnSpPr>
        <p:spPr>
          <a:xfrm>
            <a:off x="572594" y="1652467"/>
            <a:ext cx="80716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2DADF782-EC70-9581-0570-0D0FD108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944"/>
            <a:ext cx="7886700" cy="129149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Disaster Supply Kit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hlinkClick r:id="rId2"/>
              </a:rPr>
              <a:t>https://www.floridadisaster.org/globalassets/plan--prepare/disaster-supply-checklist.pdf</a:t>
            </a:r>
            <a:endParaRPr lang="en-US" sz="16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87774AF-3B11-1F1E-7D87-959A1EC4C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773710"/>
              </p:ext>
            </p:extLst>
          </p:nvPr>
        </p:nvGraphicFramePr>
        <p:xfrm>
          <a:off x="628650" y="1420685"/>
          <a:ext cx="80716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186">
                  <a:extLst>
                    <a:ext uri="{9D8B030D-6E8A-4147-A177-3AD203B41FA5}">
                      <a16:colId xmlns:a16="http://schemas.microsoft.com/office/drawing/2014/main" val="3539087740"/>
                    </a:ext>
                  </a:extLst>
                </a:gridCol>
                <a:gridCol w="4036490">
                  <a:extLst>
                    <a:ext uri="{9D8B030D-6E8A-4147-A177-3AD203B41FA5}">
                      <a16:colId xmlns:a16="http://schemas.microsoft.com/office/drawing/2014/main" val="3350922389"/>
                    </a:ext>
                  </a:extLst>
                </a:gridCol>
              </a:tblGrid>
              <a:tr h="4978263">
                <a:tc>
                  <a:txBody>
                    <a:bodyPr/>
                    <a:lstStyle/>
                    <a:p>
                      <a:pPr marL="342900" lvl="0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Water: for drinking, cooking, and sanitation. Pack a minimum of one gallon per person per day for 3-7 days.</a:t>
                      </a:r>
                    </a:p>
                    <a:p>
                      <a:pPr marL="342900" lvl="0" indent="-342900">
                        <a:buClrTx/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Food: a minimum of 3-7 days per person per day:</a:t>
                      </a:r>
                    </a:p>
                    <a:p>
                      <a:pPr marL="0" lvl="0" indent="0">
                        <a:buClrTx/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Non-perishable packaged or canned food and juices</a:t>
                      </a:r>
                    </a:p>
                    <a:p>
                      <a:pPr marL="742950" lvl="1" indent="-28575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can opener</a:t>
                      </a:r>
                    </a:p>
                    <a:p>
                      <a:pPr marL="742950" lvl="1" indent="-28575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Foods for individuals with dietary restrictions (e.g., infants, elderly)</a:t>
                      </a:r>
                    </a:p>
                    <a:p>
                      <a:pPr marL="742950" lvl="1" indent="-28575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Snack foods</a:t>
                      </a:r>
                    </a:p>
                    <a:p>
                      <a:pPr marL="742950" lvl="1" indent="-28575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tools and fuel</a:t>
                      </a:r>
                    </a:p>
                    <a:p>
                      <a:pPr marL="742950" lvl="1" indent="-28575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plates and plastic utensils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Pillows, blankets, and/or sleeping bags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Clothing – change of clothes, including sturdy shoes to protect from debris or other sharp objects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aid kit, prescription medication, and other medicines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 - battery operated and/or NOAA weather radio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Flashlight and batteries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Toiletries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367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1A826-93E8-4050-F204-FE9FDD21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C522EA-7021-7EC7-2186-8241E0A2D604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ACD9DD-502D-8F4B-2E6A-0E4453B91696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F14510-57D0-2F80-9B2B-78607A2FAFFB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B77EC5-FB01-B626-11FF-078F760C7132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94A1D-66A1-4475-90D3-4A44A31ACA7E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E530D0-F257-0D0F-05DB-5F9FD5455235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CFEE5B-E97E-F347-7F94-2D972680418D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4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F6ED73-AC50-79BB-2B9B-C5A2E0BD7398}"/>
              </a:ext>
            </a:extLst>
          </p:cNvPr>
          <p:cNvCxnSpPr>
            <a:cxnSpLocks/>
          </p:cNvCxnSpPr>
          <p:nvPr/>
        </p:nvCxnSpPr>
        <p:spPr>
          <a:xfrm>
            <a:off x="572594" y="1652467"/>
            <a:ext cx="80716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07D6CD1-D93F-1A14-CB98-37A1C92AB7B6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8B5583-C359-FDE8-F337-642ADFD2A91D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D1BF-551C-43D9-20C5-6C883BF594BB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7FA038-E9D9-DDC4-0572-D78574DED487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E9D615-5A67-E195-834F-7DAF60465E0D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9168B8-C05F-B966-CEA3-3D5CB1BA3098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F6D4E5-6DA5-8BB9-FF7F-B18FEB7407AA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2DADF782-EC70-9581-0570-0D0FD108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54" y="103628"/>
            <a:ext cx="7886700" cy="166870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Disaster Supply Kit, cont.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87774AF-3B11-1F1E-7D87-959A1EC4C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300790"/>
              </p:ext>
            </p:extLst>
          </p:nvPr>
        </p:nvGraphicFramePr>
        <p:xfrm>
          <a:off x="637054" y="1377112"/>
          <a:ext cx="7942756" cy="489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36">
                  <a:extLst>
                    <a:ext uri="{9D8B030D-6E8A-4147-A177-3AD203B41FA5}">
                      <a16:colId xmlns:a16="http://schemas.microsoft.com/office/drawing/2014/main" val="3539087740"/>
                    </a:ext>
                  </a:extLst>
                </a:gridCol>
                <a:gridCol w="3972020">
                  <a:extLst>
                    <a:ext uri="{9D8B030D-6E8A-4147-A177-3AD203B41FA5}">
                      <a16:colId xmlns:a16="http://schemas.microsoft.com/office/drawing/2014/main" val="3350922389"/>
                    </a:ext>
                  </a:extLst>
                </a:gridCol>
              </a:tblGrid>
              <a:tr h="4897563">
                <a:tc>
                  <a:txBody>
                    <a:bodyPr/>
                    <a:lstStyle/>
                    <a:p>
                      <a:pPr marL="342900" lvl="0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supplies</a:t>
                      </a:r>
                    </a:p>
                    <a:p>
                      <a:pPr marL="0" lvl="0" indent="0"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items</a:t>
                      </a:r>
                    </a:p>
                    <a:p>
                      <a:pPr marL="0" lvl="0" indent="0"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  <a:p>
                      <a:pPr marL="0" lvl="0" indent="0">
                        <a:buClrTx/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documents – store critical documents in a waterproof container and save them electronically. </a:t>
                      </a:r>
                    </a:p>
                    <a:p>
                      <a:pPr marL="0" lvl="0" indent="0">
                        <a:buClrTx/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and medical records including medication information</a:t>
                      </a:r>
                    </a:p>
                    <a:p>
                      <a:pPr marL="800100" lvl="1" indent="-34290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account numbers</a:t>
                      </a:r>
                    </a:p>
                    <a:p>
                      <a:pPr marL="800100" lvl="1" indent="-342900">
                        <a:buClrTx/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Security card, etc.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Toys, books, and games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Pet/service animal care items: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 identification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Immunization records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 supply of food and water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Carrier or kennel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Medication(s)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Muzzle and/or leash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 of yourself and your pet(s)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367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0EEE7-43DE-9FFA-9533-721566EF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34868B-2782-B2CD-0F53-A489B1021E87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7DE815-2611-2BFD-2A32-4EF1C5F9A1F9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B2E2D1-0AC6-5EA0-EFA0-23D5C8D49798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789C9-757F-591C-2984-60DFD5C14660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C4E016-F11E-7DDF-7709-75EAB5F79138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4000">
                  <a:srgbClr val="7ECCEF"/>
                </a:gs>
                <a:gs pos="40000">
                  <a:srgbClr val="AFE0F7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BDB73-6CBA-7391-488E-7D303B6F2D63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690966-0D7A-47F0-9088-C79161402492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" name="Content Placeholder 12" descr="A blue and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1602BD9-064A-51FE-6942-7A05A8FD1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4274"/>
            <a:ext cx="9144000" cy="632103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C566C-10DA-D871-1C49-10C64DFC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FE5658F-7B38-3373-C82D-A176B82F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1956"/>
            <a:ext cx="7886700" cy="9587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Emergency Alerts and Apps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BEDD39-7786-D3E5-A1BD-329632E8B2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200"/>
              </a:spcAft>
              <a:buClrTx/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spcAft>
                <a:spcPts val="200"/>
              </a:spcAft>
              <a:buClrTx/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www.Redcross.org/apps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spcAft>
                <a:spcPts val="200"/>
              </a:spcAft>
              <a:buClrTx/>
              <a:buNone/>
            </a:pP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200"/>
              </a:spcAft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Red Cross First Aid App</a:t>
            </a:r>
          </a:p>
          <a:p>
            <a:pPr lvl="1">
              <a:spcAft>
                <a:spcPts val="200"/>
              </a:spcAft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to do if emergency help is delayed</a:t>
            </a:r>
          </a:p>
          <a:p>
            <a:pPr marL="457200" lvl="1" indent="0">
              <a:spcAft>
                <a:spcPts val="200"/>
              </a:spcAft>
              <a:buClr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Emergency App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>
              <a:spcAft>
                <a:spcPts val="200"/>
              </a:spcAft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Weather alerts</a:t>
            </a:r>
          </a:p>
          <a:p>
            <a:pPr lvl="1">
              <a:spcAft>
                <a:spcPts val="200"/>
              </a:spcAft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Red Cross shelter locations</a:t>
            </a:r>
          </a:p>
          <a:p>
            <a:pPr lvl="1">
              <a:spcAft>
                <a:spcPts val="200"/>
              </a:spcAft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steps for different emergencies</a:t>
            </a:r>
          </a:p>
          <a:p>
            <a:pPr lvl="1">
              <a:spcAft>
                <a:spcPts val="200"/>
              </a:spcAft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 or Spanish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25DCC9-684D-987B-AAF6-560168B0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00501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https://apps.floridadisaster.org/alertflorida/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Receive emergency alerts and other public safety notifications in your community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D96C6B-20A8-6415-6E1A-82861BC5E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3328259"/>
            <a:ext cx="3886200" cy="941726"/>
          </a:xfrm>
          <a:prstGeom prst="rect">
            <a:avLst/>
          </a:prstGeom>
        </p:spPr>
      </p:pic>
      <p:pic>
        <p:nvPicPr>
          <p:cNvPr id="14" name="Picture 2" descr="AlertFlorida">
            <a:extLst>
              <a:ext uri="{FF2B5EF4-FFF2-40B4-BE49-F238E27FC236}">
                <a16:creationId xmlns:a16="http://schemas.microsoft.com/office/drawing/2014/main" id="{1B2104A9-0EE4-1CBE-6793-E1D3BBA5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38" y="1825625"/>
            <a:ext cx="3384331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523E4C-B490-FD34-E37A-10917515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12F5-EFCF-42D3-9B29-75D4402B7C6B}" type="slidenum">
              <a:rPr lang="en-US" smtClean="0"/>
              <a:t>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C9F1E-C09D-CB2D-DA30-EB23B285C05F}"/>
              </a:ext>
            </a:extLst>
          </p:cNvPr>
          <p:cNvGrpSpPr/>
          <p:nvPr/>
        </p:nvGrpSpPr>
        <p:grpSpPr>
          <a:xfrm>
            <a:off x="-2" y="-16236"/>
            <a:ext cx="9144002" cy="6899802"/>
            <a:chOff x="-2" y="-16236"/>
            <a:chExt cx="9144002" cy="6899802"/>
          </a:xfrm>
          <a:gradFill flip="none" rotWithShape="0">
            <a:gsLst>
              <a:gs pos="0">
                <a:srgbClr val="F3F9E7"/>
              </a:gs>
              <a:gs pos="64000">
                <a:schemeClr val="accent2">
                  <a:lumMod val="40000"/>
                  <a:lumOff val="60000"/>
                </a:schemeClr>
              </a:gs>
              <a:gs pos="37000">
                <a:schemeClr val="accent2">
                  <a:lumMod val="20000"/>
                  <a:lumOff val="80000"/>
                </a:schemeClr>
              </a:gs>
              <a:gs pos="85000">
                <a:srgbClr val="63A537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6190DB-B098-5B24-098B-3EDF80CE6BA6}"/>
                </a:ext>
              </a:extLst>
            </p:cNvPr>
            <p:cNvGrpSpPr/>
            <p:nvPr/>
          </p:nvGrpSpPr>
          <p:grpSpPr>
            <a:xfrm>
              <a:off x="-1" y="-16236"/>
              <a:ext cx="9144001" cy="329841"/>
              <a:chOff x="-1" y="-16236"/>
              <a:chExt cx="9144001" cy="41393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EF9702-57A5-E08D-0AB1-BB7597EEB729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AF0F11-0D19-72E9-C1A6-0D24BF3F2F53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5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A5E72C-169F-CE42-D967-C3452E9E2F60}"/>
                </a:ext>
              </a:extLst>
            </p:cNvPr>
            <p:cNvGrpSpPr/>
            <p:nvPr/>
          </p:nvGrpSpPr>
          <p:grpSpPr>
            <a:xfrm flipV="1">
              <a:off x="-2" y="6595314"/>
              <a:ext cx="9144001" cy="288252"/>
              <a:chOff x="-1" y="-16236"/>
              <a:chExt cx="9144001" cy="413930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5AECE12-FB48-F8D0-741F-D9500DE479AA}"/>
                  </a:ext>
                </a:extLst>
              </p:cNvPr>
              <p:cNvSpPr/>
              <p:nvPr/>
            </p:nvSpPr>
            <p:spPr>
              <a:xfrm flipV="1">
                <a:off x="-1" y="298980"/>
                <a:ext cx="9144001" cy="98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6ECFF1-4B29-324A-3FD1-5AA7483A2A9B}"/>
                  </a:ext>
                </a:extLst>
              </p:cNvPr>
              <p:cNvSpPr/>
              <p:nvPr/>
            </p:nvSpPr>
            <p:spPr>
              <a:xfrm flipV="1">
                <a:off x="-1" y="-16236"/>
                <a:ext cx="9144001" cy="3186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6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70C0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D3FCA5107724C9EC2BD9149843CAC" ma:contentTypeVersion="15" ma:contentTypeDescription="Create a new document." ma:contentTypeScope="" ma:versionID="bef094a923b540e47e0ddd02d1774226">
  <xsd:schema xmlns:xsd="http://www.w3.org/2001/XMLSchema" xmlns:xs="http://www.w3.org/2001/XMLSchema" xmlns:p="http://schemas.microsoft.com/office/2006/metadata/properties" xmlns:ns2="5679e9c2-8d5a-444c-8911-be080edbc981" xmlns:ns3="1f7821fd-316e-41ee-8e83-a2750802abff" targetNamespace="http://schemas.microsoft.com/office/2006/metadata/properties" ma:root="true" ma:fieldsID="36325d5caec0b5d1a2aac465774d108b" ns2:_="" ns3:_="">
    <xsd:import namespace="5679e9c2-8d5a-444c-8911-be080edbc981"/>
    <xsd:import namespace="1f7821fd-316e-41ee-8e83-a2750802ab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9e9c2-8d5a-444c-8911-be080edbc98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5ee0886-fe07-4679-a14f-26028ddb4a75}" ma:internalName="TaxCatchAll" ma:showField="CatchAllData" ma:web="5679e9c2-8d5a-444c-8911-be080edbc9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821fd-316e-41ee-8e83-a2750802a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fcdc400-94fd-4773-aa10-1abab559a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679e9c2-8d5a-444c-8911-be080edbc981">KTW3WUU43X4F-4-4500</_dlc_DocId>
    <_dlc_DocIdUrl xmlns="5679e9c2-8d5a-444c-8911-be080edbc981">
      <Url>https://apdfl.sharepoint.com/sites/comm/_layouts/15/DocIdRedir.aspx?ID=KTW3WUU43X4F-4-4500</Url>
      <Description>KTW3WUU43X4F-4-4500</Description>
    </_dlc_DocIdUrl>
    <lcf76f155ced4ddcb4097134ff3c332f xmlns="1f7821fd-316e-41ee-8e83-a2750802abff">
      <Terms xmlns="http://schemas.microsoft.com/office/infopath/2007/PartnerControls"/>
    </lcf76f155ced4ddcb4097134ff3c332f>
    <TaxCatchAll xmlns="5679e9c2-8d5a-444c-8911-be080edbc981" xsi:nil="true"/>
  </documentManagement>
</p:properties>
</file>

<file path=customXml/itemProps1.xml><?xml version="1.0" encoding="utf-8"?>
<ds:datastoreItem xmlns:ds="http://schemas.openxmlformats.org/officeDocument/2006/customXml" ds:itemID="{B4CF8E45-C2CE-4AD4-9D8C-E1D48DCA1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29318E-2186-4C3F-8299-EEBE5E01050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AB747AC-E2FF-436A-81CE-B10D297D2DFA}"/>
</file>

<file path=customXml/itemProps4.xml><?xml version="1.0" encoding="utf-8"?>
<ds:datastoreItem xmlns:ds="http://schemas.openxmlformats.org/officeDocument/2006/customXml" ds:itemID="{3B7EBAB6-DFB1-4EB6-89F2-203CCBD1B8D2}">
  <ds:schemaRefs>
    <ds:schemaRef ds:uri="http://schemas.microsoft.com/office/2006/metadata/properties"/>
    <ds:schemaRef ds:uri="http://schemas.microsoft.com/office/infopath/2007/PartnerControls"/>
    <ds:schemaRef ds:uri="5679e9c2-8d5a-444c-8911-be080edbc9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1438</Words>
  <Application>Microsoft Office PowerPoint</Application>
  <PresentationFormat>On-screen Show (4:3)</PresentationFormat>
  <Paragraphs>276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Wingdings</vt:lpstr>
      <vt:lpstr>Office Theme</vt:lpstr>
      <vt:lpstr>There is No Time to Prepare Like the Present: Disaster Preparedness, Response &amp; Recovery 101</vt:lpstr>
      <vt:lpstr>Disasters Affect Everyone</vt:lpstr>
      <vt:lpstr>Emergency Management</vt:lpstr>
      <vt:lpstr>Preparedness… Be Disaster Ready</vt:lpstr>
      <vt:lpstr>Preparedness cont.</vt:lpstr>
      <vt:lpstr>Disaster Supply Kit https://www.floridadisaster.org/globalassets/plan--prepare/disaster-supply-checklist.pdf</vt:lpstr>
      <vt:lpstr>Disaster Supply Kit, cont. </vt:lpstr>
      <vt:lpstr>PowerPoint Presentation</vt:lpstr>
      <vt:lpstr>Emergency Alerts and Apps </vt:lpstr>
      <vt:lpstr>Recovery</vt:lpstr>
      <vt:lpstr>Mitigation</vt:lpstr>
      <vt:lpstr>Sheltering:  General Population Shelters</vt:lpstr>
      <vt:lpstr>Sheltering:  Special Needs Shelters</vt:lpstr>
      <vt:lpstr>Sheltering Alternatives</vt:lpstr>
      <vt:lpstr>Evacuation Issues</vt:lpstr>
      <vt:lpstr>Explaining the Unexplainable: Helping Children/Others  Understand Emergencies  </vt:lpstr>
      <vt:lpstr>PowerPoint Presentation</vt:lpstr>
      <vt:lpstr>Disaster Preparedness  and Recovery Resources</vt:lpstr>
      <vt:lpstr>            </vt:lpstr>
      <vt:lpstr>Disaster Planning is Essential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OVERVIEW</dc:title>
  <dc:subject/>
  <dc:creator/>
  <cp:keywords/>
  <cp:lastModifiedBy/>
  <cp:revision>2</cp:revision>
  <dcterms:created xsi:type="dcterms:W3CDTF">2023-11-02T14:33:52Z</dcterms:created>
  <dcterms:modified xsi:type="dcterms:W3CDTF">2024-06-11T15:01:22Z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0x01010041CD3FCA5107724C9EC2BD9149843CAC</vt:lpwstr>
  </property>
  <property fmtid="{D5CDD505-2E9C-101B-9397-08002B2CF9AE}" pid="3" name="_dlc_DocIdItemGuid">
    <vt:lpwstr>34313813-d4d3-4e59-aa1f-5c3ba8153b46</vt:lpwstr>
  </property>
</Properties>
</file>